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41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348" r:id="rId1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KkkCn5sNQ/wS47lT66hWDBy9D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89926" autoAdjust="0"/>
  </p:normalViewPr>
  <p:slideViewPr>
    <p:cSldViewPr snapToGrid="0">
      <p:cViewPr varScale="1">
        <p:scale>
          <a:sx n="97" d="100"/>
          <a:sy n="97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s-419" sz="1200" smtClean="0">
                <a:solidFill>
                  <a:schemeClr val="dk1"/>
                </a:solidFill>
              </a:rPr>
              <a:pPr algn="r"/>
              <a:t>‹Nº›</a:t>
            </a:fld>
            <a:endParaRPr lang="es-419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b="1" dirty="0"/>
              <a:t>Teacher notes:</a:t>
            </a:r>
            <a:br>
              <a:rPr lang="es-419" b="1" dirty="0"/>
            </a:br>
            <a:r>
              <a:rPr lang="es-419" dirty="0"/>
              <a:t>•Explain the lesson objective clearly.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/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b="1" dirty="0"/>
              <a:t>Teacher notes:</a:t>
            </a:r>
            <a:br>
              <a:rPr lang="es-419" b="1" dirty="0"/>
            </a:br>
            <a:r>
              <a:rPr lang="es-419" dirty="0"/>
              <a:t>•Explain the lesson objective clearly.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Encourage students to describe what they see.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Have students work in pairs or small groups.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Read the words aloud and ask students to repeat.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Have students work in pairs to complete the sentences.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2328fdd50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2328fdd50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• Give students time to complete the sentences.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• Review answers as a class.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• Ask volunteers to read their answers aloud.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Google Shape;110;g332328fdd50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5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Model an example with a student before they start.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Encourage students to give full answers.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Google Shape;11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Have students work alone first, then check in pairs.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Ask volunteers to read their sentences.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7</a:t>
            </a:fld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2328fdd5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2328fdd50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Teacher notes: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 dirty="0">
                <a:latin typeface="Calibri" panose="020F0502020204030204" pitchFamily="34" charset="0"/>
                <a:cs typeface="Calibri" panose="020F0502020204030204" pitchFamily="34" charset="0"/>
              </a:rPr>
              <a:t>Encourage students to express their opinions.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 dirty="0">
                <a:latin typeface="Calibri" panose="020F0502020204030204" pitchFamily="34" charset="0"/>
                <a:cs typeface="Calibri" panose="020F0502020204030204" pitchFamily="34" charset="0"/>
              </a:rPr>
              <a:t>Help them use the new vocabulary in their answers.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Google Shape;132;g332328fdd50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8</a:t>
            </a:fld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419" b="1" dirty="0"/>
              <a:t>Teacher notes: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dirty="0"/>
              <a:t>•Ask </a:t>
            </a:r>
            <a:r>
              <a:rPr lang="es-419" b="1" dirty="0"/>
              <a:t>volunteers to read their sentences aloud</a:t>
            </a:r>
            <a:r>
              <a:rPr lang="es-419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dirty="0"/>
              <a:t>•Provide </a:t>
            </a:r>
            <a:r>
              <a:rPr lang="es-419" b="1" dirty="0"/>
              <a:t>gentle corrections and encouragement</a:t>
            </a:r>
            <a:r>
              <a:rPr lang="es-419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dirty="0"/>
          </a:p>
        </p:txBody>
      </p:sp>
      <p:sp>
        <p:nvSpPr>
          <p:cNvPr id="153" name="Google Shape;1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398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1_Título y objeto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3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9879CE4-8FF6-8907-7CE3-882920CD52B4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0;p94">
            <a:extLst>
              <a:ext uri="{FF2B5EF4-FFF2-40B4-BE49-F238E27FC236}">
                <a16:creationId xmlns:a16="http://schemas.microsoft.com/office/drawing/2014/main" id="{72ED3A71-05DF-60DD-D0A1-C30343D5A68F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11;p94">
            <a:extLst>
              <a:ext uri="{FF2B5EF4-FFF2-40B4-BE49-F238E27FC236}">
                <a16:creationId xmlns:a16="http://schemas.microsoft.com/office/drawing/2014/main" id="{584FF394-EBD8-A5EA-4B0E-C4FAD25A862A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94CA84-D068-B4C6-D923-855C7760C3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80A307-CE2F-88C6-EC9E-018B91C744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767" userDrawn="1">
          <p15:clr>
            <a:srgbClr val="F26B43"/>
          </p15:clr>
        </p15:guide>
        <p15:guide id="3" pos="2993" userDrawn="1">
          <p15:clr>
            <a:srgbClr val="F26B43"/>
          </p15:clr>
        </p15:guide>
        <p15:guide id="4" pos="5465" userDrawn="1">
          <p15:clr>
            <a:srgbClr val="F26B43"/>
          </p15:clr>
        </p15:guide>
        <p15:guide id="5" pos="317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b="1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5845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noProof="0" dirty="0">
                <a:solidFill>
                  <a:schemeClr val="bg1"/>
                </a:solidFill>
              </a:rPr>
              <a:t>TALKING ABOUT </a:t>
            </a:r>
            <a:r>
              <a:rPr lang="en-US" sz="3200" b="1" noProof="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LIFESTYLES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06</a:t>
            </a:r>
            <a:endParaRPr lang="en-US" sz="1100" noProof="0" dirty="0">
              <a:solidFill>
                <a:srgbClr val="FFC000"/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386C393-6773-CC95-0928-88FBAE026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53E3655-8E1A-BAEE-521F-3288CAAF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</a:rPr>
              <a:t>ENGLISH</a:t>
            </a:r>
            <a:r>
              <a:rPr lang="en-US" sz="2800" b="1" noProof="0" dirty="0">
                <a:solidFill>
                  <a:srgbClr val="033645"/>
                </a:solidFill>
                <a:latin typeface="Graphik Bold" panose="020B0503030202060203" pitchFamily="34" charset="77"/>
              </a:rPr>
              <a:t> LEVEL B1 - II</a:t>
            </a:r>
            <a:endParaRPr lang="en-US" sz="4000" b="1" noProof="0" dirty="0">
              <a:solidFill>
                <a:srgbClr val="033645"/>
              </a:solidFill>
              <a:latin typeface="Graphik Bold" panose="020B0503030202060203" pitchFamily="34" charset="77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sp>
        <p:nvSpPr>
          <p:cNvPr id="8" name="Google Shape;48;p1">
            <a:extLst>
              <a:ext uri="{FF2B5EF4-FFF2-40B4-BE49-F238E27FC236}">
                <a16:creationId xmlns:a16="http://schemas.microsoft.com/office/drawing/2014/main" id="{77DF7650-58BA-25F7-D684-E12DF13FB872}"/>
              </a:ext>
            </a:extLst>
          </p:cNvPr>
          <p:cNvSpPr/>
          <p:nvPr/>
        </p:nvSpPr>
        <p:spPr>
          <a:xfrm>
            <a:off x="3747059" y="2973200"/>
            <a:ext cx="17414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100" noProof="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Talk about </a:t>
            </a:r>
            <a:br>
              <a:rPr lang="en-US" sz="1100" noProof="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n-US" sz="1100" b="1" noProof="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different lifestyles</a:t>
            </a:r>
            <a:endParaRPr lang="en-US" sz="1100" b="1" noProof="0" dirty="0">
              <a:solidFill>
                <a:schemeClr val="bg1"/>
              </a:solidFill>
              <a:latin typeface="Graphik Bold" panose="020B0503030202060203" pitchFamily="34" charset="77"/>
            </a:endParaRPr>
          </a:p>
        </p:txBody>
      </p:sp>
      <p:sp>
        <p:nvSpPr>
          <p:cNvPr id="19" name="Google Shape;48;p1">
            <a:extLst>
              <a:ext uri="{FF2B5EF4-FFF2-40B4-BE49-F238E27FC236}">
                <a16:creationId xmlns:a16="http://schemas.microsoft.com/office/drawing/2014/main" id="{CF4AE9E0-5985-EBD6-B2B8-7A3D27D645BE}"/>
              </a:ext>
            </a:extLst>
          </p:cNvPr>
          <p:cNvSpPr/>
          <p:nvPr/>
        </p:nvSpPr>
        <p:spPr>
          <a:xfrm>
            <a:off x="3747059" y="3467237"/>
            <a:ext cx="19708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100" noProof="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Learn new words and </a:t>
            </a:r>
            <a:r>
              <a:rPr lang="en-US" sz="1100" b="1" noProof="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talk about daily activities</a:t>
            </a:r>
          </a:p>
        </p:txBody>
      </p:sp>
      <p:sp>
        <p:nvSpPr>
          <p:cNvPr id="24" name="Google Shape;48;p1">
            <a:extLst>
              <a:ext uri="{FF2B5EF4-FFF2-40B4-BE49-F238E27FC236}">
                <a16:creationId xmlns:a16="http://schemas.microsoft.com/office/drawing/2014/main" id="{17F49EBA-0DFE-68FE-E627-3891C41BBFCF}"/>
              </a:ext>
            </a:extLst>
          </p:cNvPr>
          <p:cNvSpPr/>
          <p:nvPr/>
        </p:nvSpPr>
        <p:spPr>
          <a:xfrm>
            <a:off x="3747057" y="4131217"/>
            <a:ext cx="18476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100" noProof="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Work in pairs </a:t>
            </a:r>
            <a:br>
              <a:rPr lang="en-US" sz="1100" noProof="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n-US" sz="1100" b="1" noProof="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and in groups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BA326D-9E9C-E167-83E4-6D2D8B12B928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22" name="Google Shape;36;p1">
              <a:extLst>
                <a:ext uri="{FF2B5EF4-FFF2-40B4-BE49-F238E27FC236}">
                  <a16:creationId xmlns:a16="http://schemas.microsoft.com/office/drawing/2014/main" id="{7A461B8E-10B0-C1B1-917A-9B1F5C5CEE5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6AA54F1-14B3-054B-E48F-696098462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B3CF3AF-E353-D96A-734A-E02F931ED50E}"/>
              </a:ext>
            </a:extLst>
          </p:cNvPr>
          <p:cNvGrpSpPr/>
          <p:nvPr/>
        </p:nvGrpSpPr>
        <p:grpSpPr>
          <a:xfrm>
            <a:off x="3063720" y="3447773"/>
            <a:ext cx="489729" cy="317995"/>
            <a:chOff x="3063720" y="3447773"/>
            <a:chExt cx="489729" cy="317995"/>
          </a:xfrm>
        </p:grpSpPr>
        <p:sp>
          <p:nvSpPr>
            <p:cNvPr id="31" name="Google Shape;36;p1">
              <a:extLst>
                <a:ext uri="{FF2B5EF4-FFF2-40B4-BE49-F238E27FC236}">
                  <a16:creationId xmlns:a16="http://schemas.microsoft.com/office/drawing/2014/main" id="{028979D3-A309-047F-DBCC-8D2348D3AD5A}"/>
                </a:ext>
              </a:extLst>
            </p:cNvPr>
            <p:cNvSpPr txBox="1"/>
            <p:nvPr/>
          </p:nvSpPr>
          <p:spPr>
            <a:xfrm>
              <a:off x="3063720" y="3447773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cs typeface="Calibri"/>
                  <a:sym typeface="Calibri"/>
                </a:rPr>
                <a:t>02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9C226B7B-BCFD-EB4C-1E9A-FE7A08D6C4B3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765768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5DE04CC-5771-2C6D-86A5-21125E34F38B}"/>
              </a:ext>
            </a:extLst>
          </p:cNvPr>
          <p:cNvGrpSpPr/>
          <p:nvPr/>
        </p:nvGrpSpPr>
        <p:grpSpPr>
          <a:xfrm>
            <a:off x="3063720" y="4106707"/>
            <a:ext cx="489729" cy="313597"/>
            <a:chOff x="3063720" y="3936764"/>
            <a:chExt cx="489729" cy="313597"/>
          </a:xfrm>
        </p:grpSpPr>
        <p:sp>
          <p:nvSpPr>
            <p:cNvPr id="34" name="Google Shape;36;p1">
              <a:extLst>
                <a:ext uri="{FF2B5EF4-FFF2-40B4-BE49-F238E27FC236}">
                  <a16:creationId xmlns:a16="http://schemas.microsoft.com/office/drawing/2014/main" id="{3736C1F8-B757-16F0-F655-173DB3587B3F}"/>
                </a:ext>
              </a:extLst>
            </p:cNvPr>
            <p:cNvSpPr txBox="1"/>
            <p:nvPr/>
          </p:nvSpPr>
          <p:spPr>
            <a:xfrm>
              <a:off x="3063720" y="3936764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noProof="0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03</a:t>
              </a:r>
              <a:endParaRPr lang="en-US" sz="2000" b="1" noProof="0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21902D7-4DE6-9913-ABD7-C3A88FAC1F4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4250361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D6D75087-7322-90C3-DE0D-2B82A186F9D3}"/>
              </a:ext>
            </a:extLst>
          </p:cNvPr>
          <p:cNvSpPr txBox="1"/>
          <p:nvPr/>
        </p:nvSpPr>
        <p:spPr>
          <a:xfrm>
            <a:off x="506796" y="849124"/>
            <a:ext cx="3904720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LET’S TALK ABOUT LIFESTYLES!</a:t>
            </a:r>
          </a:p>
          <a:p>
            <a:pPr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1400" b="1" kern="100" noProof="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at the pictures and answer the questions.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76117CF-890D-99D8-63F5-58964CD30615}"/>
              </a:ext>
            </a:extLst>
          </p:cNvPr>
          <p:cNvGrpSpPr/>
          <p:nvPr/>
        </p:nvGrpSpPr>
        <p:grpSpPr>
          <a:xfrm>
            <a:off x="1026055" y="2043631"/>
            <a:ext cx="3545945" cy="434985"/>
            <a:chOff x="846668" y="2043631"/>
            <a:chExt cx="3545945" cy="434985"/>
          </a:xfrm>
        </p:grpSpPr>
        <p:sp>
          <p:nvSpPr>
            <p:cNvPr id="4" name="Triángulo rectángulo 3">
              <a:extLst>
                <a:ext uri="{FF2B5EF4-FFF2-40B4-BE49-F238E27FC236}">
                  <a16:creationId xmlns:a16="http://schemas.microsoft.com/office/drawing/2014/main" id="{E8C6AE74-EABA-CA61-A938-F101B398B663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0BFA5E88-31E4-8D37-77A5-6A581B67BA2E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292100" lvl="1" indent="-292100">
                <a:buSzPts val="2400"/>
              </a:pPr>
              <a:r>
                <a:rPr lang="en-US" sz="1400" noProof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do you see in the pictures?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5F705CC-3858-435E-9BB1-591E4685EE56}"/>
              </a:ext>
            </a:extLst>
          </p:cNvPr>
          <p:cNvGrpSpPr/>
          <p:nvPr/>
        </p:nvGrpSpPr>
        <p:grpSpPr>
          <a:xfrm>
            <a:off x="1026055" y="2665723"/>
            <a:ext cx="3545945" cy="434985"/>
            <a:chOff x="846668" y="2043631"/>
            <a:chExt cx="3545945" cy="434985"/>
          </a:xfrm>
        </p:grpSpPr>
        <p:sp>
          <p:nvSpPr>
            <p:cNvPr id="7" name="Triángulo rectángulo 6">
              <a:extLst>
                <a:ext uri="{FF2B5EF4-FFF2-40B4-BE49-F238E27FC236}">
                  <a16:creationId xmlns:a16="http://schemas.microsoft.com/office/drawing/2014/main" id="{AF51493F-924E-8362-F274-6458B87C003B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D4933716-DAA5-202B-B7DB-AFA40B841867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234950" lvl="1" indent="-234950">
                <a:lnSpc>
                  <a:spcPct val="115000"/>
                </a:lnSpc>
                <a:spcBef>
                  <a:spcPts val="0"/>
                </a:spcBef>
              </a:pPr>
              <a:r>
                <a:rPr lang="en-US" sz="1400" noProof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Which lifestyle do you like? Why?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B38C4004-EA72-AE15-A8F2-0B3ED0111B89}"/>
              </a:ext>
            </a:extLst>
          </p:cNvPr>
          <p:cNvGrpSpPr/>
          <p:nvPr/>
        </p:nvGrpSpPr>
        <p:grpSpPr>
          <a:xfrm>
            <a:off x="1026055" y="3302805"/>
            <a:ext cx="3545945" cy="434985"/>
            <a:chOff x="846668" y="2043631"/>
            <a:chExt cx="3545945" cy="434985"/>
          </a:xfrm>
        </p:grpSpPr>
        <p:sp>
          <p:nvSpPr>
            <p:cNvPr id="10" name="Triángulo rectángulo 9">
              <a:extLst>
                <a:ext uri="{FF2B5EF4-FFF2-40B4-BE49-F238E27FC236}">
                  <a16:creationId xmlns:a16="http://schemas.microsoft.com/office/drawing/2014/main" id="{DACA7D5A-75DF-C40E-B044-F1144D7F2CB1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5C803C6C-C827-6094-882B-4F61F30E5FE4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marL="292100" lvl="1" indent="-292100">
                <a:buSzPts val="2400"/>
              </a:pPr>
              <a:r>
                <a:rPr lang="en-US" sz="1400" noProof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kind of lifestyle do you have?</a:t>
              </a:r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EE0C33C6-48EE-7959-461D-56CFCCE774F9}"/>
              </a:ext>
            </a:extLst>
          </p:cNvPr>
          <p:cNvSpPr/>
          <p:nvPr/>
        </p:nvSpPr>
        <p:spPr>
          <a:xfrm>
            <a:off x="523310" y="2065565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D0DFA3D-7B47-4F8E-AC41-728BBB938E25}"/>
              </a:ext>
            </a:extLst>
          </p:cNvPr>
          <p:cNvSpPr/>
          <p:nvPr/>
        </p:nvSpPr>
        <p:spPr>
          <a:xfrm>
            <a:off x="523310" y="2686289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13649EF-DBE9-C9B7-78F3-EDF5A48A50B2}"/>
              </a:ext>
            </a:extLst>
          </p:cNvPr>
          <p:cNvSpPr/>
          <p:nvPr/>
        </p:nvSpPr>
        <p:spPr>
          <a:xfrm>
            <a:off x="523310" y="3320362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C40930B-3181-0BEF-6BCC-E41099AF6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841375"/>
            <a:ext cx="3924300" cy="223739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D508481-369B-3828-A28E-3C9C4DCC44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388" y="3179787"/>
            <a:ext cx="3924300" cy="2237399"/>
          </a:xfrm>
          <a:prstGeom prst="rect">
            <a:avLst/>
          </a:prstGeom>
        </p:spPr>
      </p:pic>
      <p:sp>
        <p:nvSpPr>
          <p:cNvPr id="18" name="Google Shape;187;p11">
            <a:extLst>
              <a:ext uri="{FF2B5EF4-FFF2-40B4-BE49-F238E27FC236}">
                <a16:creationId xmlns:a16="http://schemas.microsoft.com/office/drawing/2014/main" id="{CFBFBB19-C8F4-2697-A234-6A58F3DEE904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LIFESTYLES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D7484E2F-7996-3F66-65BF-D83B9C1EC89F}"/>
              </a:ext>
            </a:extLst>
          </p:cNvPr>
          <p:cNvSpPr/>
          <p:nvPr/>
        </p:nvSpPr>
        <p:spPr>
          <a:xfrm rot="16200000">
            <a:off x="221464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9E251A20-6E09-4775-EE89-110F6DC26C16}"/>
              </a:ext>
            </a:extLst>
          </p:cNvPr>
          <p:cNvSpPr/>
          <p:nvPr/>
        </p:nvSpPr>
        <p:spPr>
          <a:xfrm rot="5400000">
            <a:off x="6459936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8D30EFA6-CBC5-0BBC-ED2C-AF285344A1BC}"/>
              </a:ext>
            </a:extLst>
          </p:cNvPr>
          <p:cNvSpPr txBox="1"/>
          <p:nvPr/>
        </p:nvSpPr>
        <p:spPr>
          <a:xfrm>
            <a:off x="4752087" y="1587523"/>
            <a:ext cx="3923601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600"/>
              </a:spcAft>
              <a:buClr>
                <a:srgbClr val="01ADEE"/>
              </a:buClr>
              <a:buSzPct val="100000"/>
            </a:pPr>
            <a:r>
              <a:rPr lang="en-US" sz="1600" b="1" kern="100" noProof="0" dirty="0">
                <a:latin typeface="Calibri" panose="020F0502020204030204" pitchFamily="34" charset="0"/>
                <a:cs typeface="Calibri" panose="020F0502020204030204" pitchFamily="34" charset="0"/>
              </a:rPr>
              <a:t>Verbs: </a:t>
            </a:r>
          </a:p>
          <a:p>
            <a:r>
              <a:rPr lang="en-US" sz="1600" noProof="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enjoy, to adopt, to miss, to regret, to do (some) gardening, to be familiar with.</a:t>
            </a:r>
            <a:endParaRPr lang="en-US" sz="1800" noProof="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035566-B251-22C3-2EEC-870DDF37CB26}"/>
              </a:ext>
            </a:extLst>
          </p:cNvPr>
          <p:cNvSpPr txBox="1"/>
          <p:nvPr/>
        </p:nvSpPr>
        <p:spPr>
          <a:xfrm>
            <a:off x="5368739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noProof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Verbs:</a:t>
            </a:r>
            <a:endParaRPr lang="en-US" sz="1600" kern="100" noProof="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CA7A7C-E71D-72A1-1541-9AB3695B853D}"/>
              </a:ext>
            </a:extLst>
          </p:cNvPr>
          <p:cNvSpPr txBox="1"/>
          <p:nvPr/>
        </p:nvSpPr>
        <p:spPr>
          <a:xfrm>
            <a:off x="1129248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noProof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  <a:endParaRPr lang="en-US" sz="1600" kern="100" noProof="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81;p11">
            <a:extLst>
              <a:ext uri="{FF2B5EF4-FFF2-40B4-BE49-F238E27FC236}">
                <a16:creationId xmlns:a16="http://schemas.microsoft.com/office/drawing/2014/main" id="{844C231B-367C-0E15-A1F3-993CB0226F5B}"/>
              </a:ext>
            </a:extLst>
          </p:cNvPr>
          <p:cNvSpPr txBox="1"/>
          <p:nvPr/>
        </p:nvSpPr>
        <p:spPr>
          <a:xfrm>
            <a:off x="509541" y="1587523"/>
            <a:ext cx="3885819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Aft>
                <a:spcPts val="600"/>
              </a:spcAft>
              <a:buClr>
                <a:srgbClr val="01ADEE"/>
              </a:buClr>
              <a:buSzPct val="100000"/>
              <a:buNone/>
            </a:pPr>
            <a:r>
              <a:rPr lang="en-US" sz="1600" b="1" kern="100" noProof="0" dirty="0">
                <a:latin typeface="Calibri" panose="020F0502020204030204" pitchFamily="34" charset="0"/>
                <a:cs typeface="Calibri" panose="020F0502020204030204" pitchFamily="34" charset="0"/>
              </a:rPr>
              <a:t>Vocabulary words:</a:t>
            </a:r>
          </a:p>
          <a:p>
            <a:pPr marL="0" indent="0">
              <a:buClr>
                <a:srgbClr val="01ADEE"/>
              </a:buClr>
              <a:buSzPct val="100000"/>
              <a:buNone/>
            </a:pPr>
            <a:r>
              <a:rPr lang="en-US" sz="1600" kern="100" noProof="0" dirty="0">
                <a:latin typeface="Calibri" panose="020F0502020204030204" pitchFamily="34" charset="0"/>
                <a:cs typeface="Calibri" panose="020F0502020204030204" pitchFamily="34" charset="0"/>
              </a:rPr>
              <a:t>Village, city life, social life, healthy, busy, peaceful, nature, decision.</a:t>
            </a:r>
          </a:p>
          <a:p>
            <a:pPr marL="0" indent="0">
              <a:buClr>
                <a:srgbClr val="01ADEE"/>
              </a:buClr>
              <a:buSzPct val="100000"/>
              <a:buNone/>
            </a:pPr>
            <a:endParaRPr lang="en-US" sz="1600" kern="1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80200D5-4007-75DF-19DD-EB96DF0D4912}"/>
              </a:ext>
            </a:extLst>
          </p:cNvPr>
          <p:cNvCxnSpPr>
            <a:cxnSpLocks/>
          </p:cNvCxnSpPr>
          <p:nvPr/>
        </p:nvCxnSpPr>
        <p:spPr>
          <a:xfrm>
            <a:off x="4572002" y="841375"/>
            <a:ext cx="0" cy="37901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86639BBF-5C5B-40A0-097F-B05A6F02D45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33636"/>
            <a:ext cx="360362" cy="1798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A47B6E8-20C5-E3BE-7BBB-025E981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755603" y="1133636"/>
            <a:ext cx="360362" cy="1798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D98B57-D1C5-C07F-BBFF-2541BA5A4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15" y="2649351"/>
            <a:ext cx="3886200" cy="25898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73EC314-A665-83B2-A32A-EB8A872226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6265" y="2649351"/>
            <a:ext cx="3883731" cy="2589813"/>
          </a:xfrm>
          <a:prstGeom prst="rect">
            <a:avLst/>
          </a:prstGeom>
        </p:spPr>
      </p:pic>
      <p:sp>
        <p:nvSpPr>
          <p:cNvPr id="15" name="Google Shape;187;p11">
            <a:extLst>
              <a:ext uri="{FF2B5EF4-FFF2-40B4-BE49-F238E27FC236}">
                <a16:creationId xmlns:a16="http://schemas.microsoft.com/office/drawing/2014/main" id="{6DA0042A-96EF-F755-7D10-885814012023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LIFESTYLES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2A772981-6262-2DBF-D339-5EE0F444EF28}"/>
              </a:ext>
            </a:extLst>
          </p:cNvPr>
          <p:cNvSpPr txBox="1"/>
          <p:nvPr/>
        </p:nvSpPr>
        <p:spPr>
          <a:xfrm>
            <a:off x="506796" y="849124"/>
            <a:ext cx="3885817" cy="6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PRACTICE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THE VOCABULARY!</a:t>
            </a:r>
            <a:endParaRPr lang="es-PE" sz="16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5F5674F7-A025-54FE-35FB-54E6D49E5526}"/>
              </a:ext>
            </a:extLst>
          </p:cNvPr>
          <p:cNvSpPr txBox="1"/>
          <p:nvPr/>
        </p:nvSpPr>
        <p:spPr>
          <a:xfrm>
            <a:off x="506796" y="2187038"/>
            <a:ext cx="816889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 lvl="1" indent="0">
              <a:spcAft>
                <a:spcPts val="600"/>
              </a:spcAft>
              <a:buSzPts val="1000"/>
              <a:buFont typeface="Arial"/>
              <a:buNone/>
              <a:tabLst>
                <a:tab pos="914400" algn="l"/>
              </a:tabLst>
            </a:pPr>
            <a:r>
              <a:rPr lang="en-US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Complete the sentences with the correct words:</a:t>
            </a:r>
          </a:p>
          <a:p>
            <a:pPr marL="319088" lvl="1" indent="-319088">
              <a:spcAft>
                <a:spcPts val="600"/>
              </a:spcAft>
              <a:buClr>
                <a:srgbClr val="00B0F0"/>
              </a:buClr>
              <a:buSzPct val="100000"/>
              <a:buFont typeface="+mj-lt"/>
              <a:buAutoNum type="arabicPeriod"/>
              <a:tabLst>
                <a:tab pos="914400" algn="l"/>
              </a:tabLst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I live in a __________. It is small and peaceful.</a:t>
            </a:r>
          </a:p>
          <a:p>
            <a:pPr marL="319088" lvl="1" indent="-319088">
              <a:spcAft>
                <a:spcPts val="600"/>
              </a:spcAft>
              <a:buClr>
                <a:srgbClr val="00B0F0"/>
              </a:buClr>
              <a:buSzPct val="100000"/>
              <a:buFont typeface="+mj-lt"/>
              <a:buAutoNum type="arabicPeriod"/>
              <a:tabLst>
                <a:tab pos="914400" algn="l"/>
              </a:tabLst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She likes __________ because she loves meeting new people.</a:t>
            </a:r>
          </a:p>
          <a:p>
            <a:pPr marL="319088" lvl="1" indent="-319088">
              <a:spcAft>
                <a:spcPts val="600"/>
              </a:spcAft>
              <a:buClr>
                <a:srgbClr val="00B0F0"/>
              </a:buClr>
              <a:buSzPct val="100000"/>
              <a:buFont typeface="+mj-lt"/>
              <a:buAutoNum type="arabicPeriod"/>
              <a:tabLst>
                <a:tab pos="914400" algn="l"/>
              </a:tabLst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He __________ to move to a new city. Now he is happy.</a:t>
            </a:r>
          </a:p>
          <a:p>
            <a:pPr marL="319088" lvl="1" indent="-319088">
              <a:spcAft>
                <a:spcPts val="600"/>
              </a:spcAft>
              <a:buClr>
                <a:srgbClr val="00B0F0"/>
              </a:buClr>
              <a:buSzPct val="100000"/>
              <a:buFont typeface="+mj-lt"/>
              <a:buAutoNum type="arabicPeriod"/>
              <a:tabLst>
                <a:tab pos="914400" algn="l"/>
              </a:tabLst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A __________ person exercises and eats good food.</a:t>
            </a:r>
          </a:p>
          <a:p>
            <a:pPr marL="319088" lvl="1" indent="-319088">
              <a:spcAft>
                <a:spcPts val="600"/>
              </a:spcAft>
              <a:buClr>
                <a:srgbClr val="00B0F0"/>
              </a:buClr>
              <a:buSzPct val="100000"/>
              <a:buFont typeface="+mj-lt"/>
              <a:buAutoNum type="arabicPeriod"/>
              <a:tabLst>
                <a:tab pos="914400" algn="l"/>
              </a:tabLst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She __________ waking up early for work every day. It is difficult.</a:t>
            </a:r>
          </a:p>
          <a:p>
            <a:pPr marL="319088" lvl="1" indent="-319088">
              <a:spcAft>
                <a:spcPts val="600"/>
              </a:spcAft>
              <a:buClr>
                <a:srgbClr val="00B0F0"/>
              </a:buClr>
              <a:buSzPct val="100000"/>
              <a:buFont typeface="+mj-lt"/>
              <a:buAutoNum type="arabicPeriod"/>
              <a:tabLst>
                <a:tab pos="914400" algn="l"/>
              </a:tabLst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They __________ a dog from the animal shelter. Now it is part of the family.</a:t>
            </a:r>
          </a:p>
          <a:p>
            <a:pPr marL="319088" lvl="1" indent="-319088">
              <a:spcAft>
                <a:spcPts val="600"/>
              </a:spcAft>
              <a:buClr>
                <a:srgbClr val="00B0F0"/>
              </a:buClr>
              <a:buSzPct val="100000"/>
              <a:buFont typeface="+mj-lt"/>
              <a:buAutoNum type="arabicPeriod"/>
              <a:tabLst>
                <a:tab pos="914400" algn="l"/>
              </a:tabLst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We often spend time __________ because we love fresh air.</a:t>
            </a:r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9CC67AD0-42FC-78CB-0B72-BB25B136935E}"/>
              </a:ext>
            </a:extLst>
          </p:cNvPr>
          <p:cNvSpPr/>
          <p:nvPr/>
        </p:nvSpPr>
        <p:spPr>
          <a:xfrm rot="5400000" flipH="1">
            <a:off x="1755698" y="322206"/>
            <a:ext cx="470122" cy="2967922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0F0F27-78C9-6133-1BB6-3F09C9CF445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95" y="1863366"/>
            <a:ext cx="360362" cy="1798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B816B3-A30B-FF51-2844-4932EED57BAC}"/>
              </a:ext>
            </a:extLst>
          </p:cNvPr>
          <p:cNvSpPr txBox="1"/>
          <p:nvPr/>
        </p:nvSpPr>
        <p:spPr>
          <a:xfrm>
            <a:off x="1129248" y="1656296"/>
            <a:ext cx="1780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87;p11">
            <a:extLst>
              <a:ext uri="{FF2B5EF4-FFF2-40B4-BE49-F238E27FC236}">
                <a16:creationId xmlns:a16="http://schemas.microsoft.com/office/drawing/2014/main" id="{5ED00ECB-7737-96AB-7FCB-C873A881F93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LIFESTYLES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B99B3C2B-E39B-98B0-C211-0DE2D6DCA9A1}"/>
              </a:ext>
            </a:extLst>
          </p:cNvPr>
          <p:cNvSpPr txBox="1"/>
          <p:nvPr/>
        </p:nvSpPr>
        <p:spPr>
          <a:xfrm>
            <a:off x="503239" y="889500"/>
            <a:ext cx="39082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0850">
              <a:buNone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Talk with a Partner</a:t>
            </a:r>
          </a:p>
          <a:p>
            <a:pPr marL="450850">
              <a:buNone/>
            </a:pP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in pairs and ask each other these questions: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FDC95CC-B3B6-74DB-84DC-FEF5E6D44728}"/>
              </a:ext>
            </a:extLst>
          </p:cNvPr>
          <p:cNvGrpSpPr/>
          <p:nvPr/>
        </p:nvGrpSpPr>
        <p:grpSpPr>
          <a:xfrm>
            <a:off x="503238" y="841375"/>
            <a:ext cx="367848" cy="367848"/>
            <a:chOff x="503238" y="5050786"/>
            <a:chExt cx="367848" cy="36784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4E640468-8ED0-AD5C-2F37-129CB827455C}"/>
                </a:ext>
              </a:extLst>
            </p:cNvPr>
            <p:cNvSpPr/>
            <p:nvPr/>
          </p:nvSpPr>
          <p:spPr>
            <a:xfrm>
              <a:off x="503238" y="5050786"/>
              <a:ext cx="367848" cy="367848"/>
            </a:xfrm>
            <a:prstGeom prst="ellips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3AE4E22-9637-EE1C-5F6C-20F9DFCF5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826" y="5105702"/>
              <a:ext cx="239242" cy="239242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B22AF4F-BA73-A53C-E6B8-F487F4EF3B1E}"/>
              </a:ext>
            </a:extLst>
          </p:cNvPr>
          <p:cNvGrpSpPr/>
          <p:nvPr/>
        </p:nvGrpSpPr>
        <p:grpSpPr>
          <a:xfrm>
            <a:off x="1026055" y="2043631"/>
            <a:ext cx="3545945" cy="434985"/>
            <a:chOff x="846668" y="2043631"/>
            <a:chExt cx="3545945" cy="434985"/>
          </a:xfrm>
        </p:grpSpPr>
        <p:sp>
          <p:nvSpPr>
            <p:cNvPr id="7" name="Triángulo rectángulo 6">
              <a:extLst>
                <a:ext uri="{FF2B5EF4-FFF2-40B4-BE49-F238E27FC236}">
                  <a16:creationId xmlns:a16="http://schemas.microsoft.com/office/drawing/2014/main" id="{D45385AE-317B-D765-787F-42E1E89BA605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370097D-BF39-C52D-A631-B93862836AA7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indent="-317500">
                <a:lnSpc>
                  <a:spcPct val="100000"/>
                </a:lnSpc>
                <a:spcBef>
                  <a:spcPts val="0"/>
                </a:spcBef>
                <a:buSzPts val="1400"/>
              </a:pP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is your daily routine?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1BC66374-9B16-59DC-59B4-10D49C527564}"/>
              </a:ext>
            </a:extLst>
          </p:cNvPr>
          <p:cNvGrpSpPr/>
          <p:nvPr/>
        </p:nvGrpSpPr>
        <p:grpSpPr>
          <a:xfrm>
            <a:off x="1026055" y="2665723"/>
            <a:ext cx="3545945" cy="434985"/>
            <a:chOff x="846668" y="2043631"/>
            <a:chExt cx="3545945" cy="434985"/>
          </a:xfrm>
        </p:grpSpPr>
        <p:sp>
          <p:nvSpPr>
            <p:cNvPr id="10" name="Triángulo rectángulo 9">
              <a:extLst>
                <a:ext uri="{FF2B5EF4-FFF2-40B4-BE49-F238E27FC236}">
                  <a16:creationId xmlns:a16="http://schemas.microsoft.com/office/drawing/2014/main" id="{E7C584DE-1C44-2308-22BA-A7CA4DD68A61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01D69086-A510-5B60-928D-86C15FF10D27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indent="-317500">
                <a:lnSpc>
                  <a:spcPct val="100000"/>
                </a:lnSpc>
                <a:spcBef>
                  <a:spcPts val="0"/>
                </a:spcBef>
                <a:buSzPts val="1400"/>
              </a:pP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you live a busy or peaceful life?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594F3DA-A10E-7FCB-5AA6-941CD282F47E}"/>
              </a:ext>
            </a:extLst>
          </p:cNvPr>
          <p:cNvGrpSpPr/>
          <p:nvPr/>
        </p:nvGrpSpPr>
        <p:grpSpPr>
          <a:xfrm>
            <a:off x="1026055" y="3302805"/>
            <a:ext cx="3545945" cy="434985"/>
            <a:chOff x="846668" y="2043631"/>
            <a:chExt cx="3545945" cy="434985"/>
          </a:xfrm>
        </p:grpSpPr>
        <p:sp>
          <p:nvSpPr>
            <p:cNvPr id="13" name="Triángulo rectángulo 12">
              <a:extLst>
                <a:ext uri="{FF2B5EF4-FFF2-40B4-BE49-F238E27FC236}">
                  <a16:creationId xmlns:a16="http://schemas.microsoft.com/office/drawing/2014/main" id="{FED2B834-9492-D6F7-3F16-1E15AAFBF123}"/>
                </a:ext>
              </a:extLst>
            </p:cNvPr>
            <p:cNvSpPr/>
            <p:nvPr/>
          </p:nvSpPr>
          <p:spPr>
            <a:xfrm rot="5400000">
              <a:off x="4102947" y="2167016"/>
              <a:ext cx="291129" cy="288203"/>
            </a:xfrm>
            <a:prstGeom prst="rtTriangle">
              <a:avLst/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DA5BF9C1-C223-F039-5CB1-248A3D5438E7}"/>
                </a:ext>
              </a:extLst>
            </p:cNvPr>
            <p:cNvSpPr/>
            <p:nvPr/>
          </p:nvSpPr>
          <p:spPr>
            <a:xfrm>
              <a:off x="846668" y="2043631"/>
              <a:ext cx="3385461" cy="434985"/>
            </a:xfrm>
            <a:prstGeom prst="roundRect">
              <a:avLst>
                <a:gd name="adj" fmla="val 21298"/>
              </a:avLst>
            </a:prstGeom>
            <a:solidFill>
              <a:srgbClr val="F9E5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/>
            <a:lstStyle/>
            <a:p>
              <a:pPr indent="-317500">
                <a:lnSpc>
                  <a:spcPct val="100000"/>
                </a:lnSpc>
                <a:spcBef>
                  <a:spcPts val="0"/>
                </a:spcBef>
                <a:buSzPts val="1400"/>
              </a:pP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do you do in your free time?</a:t>
              </a:r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C1E09EA9-E02F-64D8-0109-5A741E167857}"/>
              </a:ext>
            </a:extLst>
          </p:cNvPr>
          <p:cNvSpPr/>
          <p:nvPr/>
        </p:nvSpPr>
        <p:spPr>
          <a:xfrm>
            <a:off x="523310" y="2065565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A50144C-84BF-5F6F-EC7C-15AD53CC90CE}"/>
              </a:ext>
            </a:extLst>
          </p:cNvPr>
          <p:cNvSpPr/>
          <p:nvPr/>
        </p:nvSpPr>
        <p:spPr>
          <a:xfrm>
            <a:off x="523310" y="2686289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310F1B9-C39C-EFC2-0A01-8B12D0EB134D}"/>
              </a:ext>
            </a:extLst>
          </p:cNvPr>
          <p:cNvSpPr/>
          <p:nvPr/>
        </p:nvSpPr>
        <p:spPr>
          <a:xfrm>
            <a:off x="523310" y="3320362"/>
            <a:ext cx="413051" cy="413051"/>
          </a:xfrm>
          <a:prstGeom prst="ellipse">
            <a:avLst/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dondear rectángulo de esquina del mismo lado 18">
            <a:extLst>
              <a:ext uri="{FF2B5EF4-FFF2-40B4-BE49-F238E27FC236}">
                <a16:creationId xmlns:a16="http://schemas.microsoft.com/office/drawing/2014/main" id="{005F6BF5-DABD-C264-D1C9-3ACDF41E173F}"/>
              </a:ext>
            </a:extLst>
          </p:cNvPr>
          <p:cNvSpPr/>
          <p:nvPr/>
        </p:nvSpPr>
        <p:spPr>
          <a:xfrm rot="5400000">
            <a:off x="6459935" y="-382965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Google Shape;181;p11">
            <a:extLst>
              <a:ext uri="{FF2B5EF4-FFF2-40B4-BE49-F238E27FC236}">
                <a16:creationId xmlns:a16="http://schemas.microsoft.com/office/drawing/2014/main" id="{C7B17100-349D-6554-890D-C89A6B3C3AF3}"/>
              </a:ext>
            </a:extLst>
          </p:cNvPr>
          <p:cNvSpPr txBox="1"/>
          <p:nvPr/>
        </p:nvSpPr>
        <p:spPr>
          <a:xfrm>
            <a:off x="4752086" y="2071031"/>
            <a:ext cx="3923602" cy="263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26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 </a:t>
            </a:r>
            <a:r>
              <a:rPr lang="en-US" sz="1260" kern="100" dirty="0">
                <a:latin typeface="Calibri" panose="020F0502020204030204" pitchFamily="34" charset="0"/>
                <a:cs typeface="Calibri" panose="020F0502020204030204" pitchFamily="34" charset="0"/>
              </a:rPr>
              <a:t>What is your daily routine?</a:t>
            </a:r>
          </a:p>
          <a:p>
            <a:pPr marL="223838" lvl="2" indent="-219075">
              <a:spcAft>
                <a:spcPts val="600"/>
              </a:spcAft>
              <a:buClr>
                <a:srgbClr val="F0453A"/>
              </a:buClr>
              <a:buSzPct val="100000"/>
            </a:pPr>
            <a:r>
              <a:rPr lang="en-US" sz="126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B:  </a:t>
            </a:r>
            <a:r>
              <a:rPr lang="en-US" sz="1260" kern="100" dirty="0">
                <a:latin typeface="Calibri" panose="020F0502020204030204" pitchFamily="34" charset="0"/>
                <a:cs typeface="Calibri" panose="020F0502020204030204" pitchFamily="34" charset="0"/>
              </a:rPr>
              <a:t>I wake up at 7 AM. I eat breakfast and go to work. In the evening, I watch TV and sleep early. What about you?</a:t>
            </a:r>
          </a:p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26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 </a:t>
            </a:r>
            <a:r>
              <a:rPr lang="en-US" sz="1260" kern="100" dirty="0">
                <a:latin typeface="Calibri" panose="020F0502020204030204" pitchFamily="34" charset="0"/>
                <a:cs typeface="Calibri" panose="020F0502020204030204" pitchFamily="34" charset="0"/>
              </a:rPr>
              <a:t>I wake up at 6 AM. I go to school, and in the afternoon, I study and play soccer.</a:t>
            </a:r>
          </a:p>
          <a:p>
            <a:pPr marL="223838" lvl="2" indent="-219075">
              <a:spcAft>
                <a:spcPts val="600"/>
              </a:spcAft>
              <a:buClr>
                <a:srgbClr val="F0453A"/>
              </a:buClr>
              <a:buSzPct val="100000"/>
            </a:pPr>
            <a:r>
              <a:rPr lang="en-US" sz="126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B: </a:t>
            </a:r>
            <a:r>
              <a:rPr lang="en-US" sz="1260" kern="100" dirty="0">
                <a:latin typeface="Calibri" panose="020F0502020204030204" pitchFamily="34" charset="0"/>
                <a:cs typeface="Calibri" panose="020F0502020204030204" pitchFamily="34" charset="0"/>
              </a:rPr>
              <a:t>Do you live a busy or peaceful life?</a:t>
            </a:r>
          </a:p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26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 </a:t>
            </a:r>
            <a:r>
              <a:rPr lang="en-US" sz="1260" kern="100" dirty="0">
                <a:latin typeface="Calibri" panose="020F0502020204030204" pitchFamily="34" charset="0"/>
                <a:cs typeface="Calibri" panose="020F0502020204030204" pitchFamily="34" charset="0"/>
              </a:rPr>
              <a:t>I have a busy life because I study a lot. And you?</a:t>
            </a:r>
          </a:p>
          <a:p>
            <a:pPr marL="223838" lvl="2" indent="-219075">
              <a:spcAft>
                <a:spcPts val="600"/>
              </a:spcAft>
              <a:buClr>
                <a:srgbClr val="F0453A"/>
              </a:buClr>
              <a:buSzPct val="100000"/>
            </a:pPr>
            <a:r>
              <a:rPr lang="en-US" sz="126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B:  </a:t>
            </a:r>
            <a:r>
              <a:rPr lang="en-US" sz="1260" kern="100" dirty="0">
                <a:latin typeface="Calibri" panose="020F0502020204030204" pitchFamily="34" charset="0"/>
                <a:cs typeface="Calibri" panose="020F0502020204030204" pitchFamily="34" charset="0"/>
              </a:rPr>
              <a:t>I have a peaceful life. I live in a small village, and it is quiet.</a:t>
            </a:r>
          </a:p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26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 </a:t>
            </a:r>
            <a:r>
              <a:rPr lang="en-US" sz="1260" kern="100" dirty="0">
                <a:latin typeface="Calibri" panose="020F0502020204030204" pitchFamily="34" charset="0"/>
                <a:cs typeface="Calibri" panose="020F0502020204030204" pitchFamily="34" charset="0"/>
              </a:rPr>
              <a:t>What do you do in your free time?</a:t>
            </a:r>
          </a:p>
          <a:p>
            <a:pPr marL="223838" lvl="2" indent="-219075">
              <a:spcAft>
                <a:spcPts val="600"/>
              </a:spcAft>
              <a:buClr>
                <a:srgbClr val="F0453A"/>
              </a:buClr>
              <a:buSzPct val="100000"/>
            </a:pPr>
            <a:r>
              <a:rPr lang="en-US" sz="126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B:  </a:t>
            </a:r>
            <a:r>
              <a:rPr lang="en-US" sz="1260" kern="100" dirty="0">
                <a:latin typeface="Calibri" panose="020F0502020204030204" pitchFamily="34" charset="0"/>
                <a:cs typeface="Calibri" panose="020F0502020204030204" pitchFamily="34" charset="0"/>
              </a:rPr>
              <a:t>I like to read books and go for a walk. What do you do?</a:t>
            </a:r>
          </a:p>
          <a:p>
            <a:pPr marL="223838" lvl="2" indent="-219075">
              <a:buClr>
                <a:srgbClr val="F0453A"/>
              </a:buClr>
              <a:buSzPct val="100000"/>
            </a:pPr>
            <a:r>
              <a:rPr lang="en-US" sz="1260" b="1" kern="1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 </a:t>
            </a:r>
            <a:r>
              <a:rPr lang="en-US" sz="1260" kern="100" dirty="0">
                <a:latin typeface="Calibri" panose="020F0502020204030204" pitchFamily="34" charset="0"/>
                <a:cs typeface="Calibri" panose="020F0502020204030204" pitchFamily="34" charset="0"/>
              </a:rPr>
              <a:t>I meet my friends and play video games.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9F845DA-0CDB-881D-D6A3-440480A4E84E}"/>
              </a:ext>
            </a:extLst>
          </p:cNvPr>
          <p:cNvSpPr txBox="1"/>
          <p:nvPr/>
        </p:nvSpPr>
        <p:spPr>
          <a:xfrm>
            <a:off x="5368738" y="1410074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Conversation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07F3006-9EAE-6B58-50D9-E16BFE1E6DF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755602" y="1617144"/>
            <a:ext cx="360362" cy="179860"/>
          </a:xfrm>
          <a:prstGeom prst="rect">
            <a:avLst/>
          </a:prstGeom>
        </p:spPr>
      </p:pic>
      <p:sp>
        <p:nvSpPr>
          <p:cNvPr id="23" name="Google Shape;187;p11">
            <a:extLst>
              <a:ext uri="{FF2B5EF4-FFF2-40B4-BE49-F238E27FC236}">
                <a16:creationId xmlns:a16="http://schemas.microsoft.com/office/drawing/2014/main" id="{94FEB9DE-7ED2-93FF-7C87-01FD72F88F78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LIFESTYLES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C7E91273-9913-6051-F118-6B58C55F5D22}"/>
              </a:ext>
            </a:extLst>
          </p:cNvPr>
          <p:cNvSpPr/>
          <p:nvPr/>
        </p:nvSpPr>
        <p:spPr>
          <a:xfrm rot="5400000">
            <a:off x="2211087" y="-866473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81;p11">
            <a:extLst>
              <a:ext uri="{FF2B5EF4-FFF2-40B4-BE49-F238E27FC236}">
                <a16:creationId xmlns:a16="http://schemas.microsoft.com/office/drawing/2014/main" id="{C67C113B-3BEB-08D5-1722-35F968D7FCF3}"/>
              </a:ext>
            </a:extLst>
          </p:cNvPr>
          <p:cNvSpPr txBox="1"/>
          <p:nvPr/>
        </p:nvSpPr>
        <p:spPr>
          <a:xfrm>
            <a:off x="503238" y="1587523"/>
            <a:ext cx="713664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7" lvl="1" indent="0">
              <a:spcAft>
                <a:spcPts val="1000"/>
              </a:spcAft>
              <a:buClr>
                <a:srgbClr val="F0453A"/>
              </a:buClr>
              <a:buSzPct val="100000"/>
              <a:buFont typeface="Arial"/>
              <a:buNone/>
            </a:pPr>
            <a:r>
              <a:rPr lang="en-US" sz="1600" b="1" kern="100" dirty="0">
                <a:latin typeface="Calibri" panose="020F0502020204030204" pitchFamily="34" charset="0"/>
                <a:cs typeface="Calibri" panose="020F0502020204030204" pitchFamily="34" charset="0"/>
              </a:rPr>
              <a:t>Put the words in the correct order:</a:t>
            </a:r>
            <a:endParaRPr lang="en-US" sz="1600" noProof="0" dirty="0"/>
          </a:p>
          <a:p>
            <a:pPr marL="184150" lvl="3" indent="-184150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like / I / social / an / life / active. </a:t>
            </a:r>
            <a:r>
              <a:rPr lang="en-US" sz="1600" kern="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→_________________________</a:t>
            </a:r>
          </a:p>
          <a:p>
            <a:pPr marL="184150" lvl="3" indent="-184150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in / village / I / a / peaceful / live. </a:t>
            </a:r>
            <a:r>
              <a:rPr lang="en-US" sz="1600" kern="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</a:t>
            </a:r>
          </a:p>
          <a:p>
            <a:pPr marL="184150" lvl="3" indent="-184150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she / gardening / enjoys / doing. </a:t>
            </a:r>
            <a:r>
              <a:rPr lang="en-US" sz="1600" kern="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</a:t>
            </a:r>
          </a:p>
          <a:p>
            <a:pPr marL="184150" lvl="3" indent="-184150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always / my / brother / busy / is. </a:t>
            </a:r>
            <a:r>
              <a:rPr lang="en-US" sz="1600" kern="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</a:t>
            </a:r>
          </a:p>
          <a:p>
            <a:pPr marL="184150" lvl="3" indent="-184150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I / a / prefer / quiet / lifestyle. </a:t>
            </a:r>
            <a:r>
              <a:rPr lang="en-US" sz="1600" kern="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→__________________________</a:t>
            </a:r>
          </a:p>
          <a:p>
            <a:pPr marL="184150" lvl="3" indent="-184150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work / she / after / relaxes. </a:t>
            </a:r>
            <a:r>
              <a:rPr lang="en-US" sz="1600" kern="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→____________________________</a:t>
            </a:r>
          </a:p>
          <a:p>
            <a:pPr marL="184150" lvl="3" indent="-184150">
              <a:spcAft>
                <a:spcPts val="8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n-US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love / I / outside / spending / time. </a:t>
            </a:r>
            <a:r>
              <a:rPr lang="en-US" sz="1600" kern="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→______________________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B250BF-9423-57E2-D0A8-A62034993047}"/>
              </a:ext>
            </a:extLst>
          </p:cNvPr>
          <p:cNvSpPr txBox="1"/>
          <p:nvPr/>
        </p:nvSpPr>
        <p:spPr>
          <a:xfrm>
            <a:off x="1119890" y="926566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 the Words in Order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7DFA70-2A7D-654C-BCC4-FD3659AAF4C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06754" y="1133636"/>
            <a:ext cx="360362" cy="17986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4AFC4E98-2F9D-90C4-7DEA-71855AEDC804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LIFESTYLES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EAED4661-43D6-E9A5-920B-9BCF1C70A3EA}"/>
              </a:ext>
            </a:extLst>
          </p:cNvPr>
          <p:cNvSpPr txBox="1"/>
          <p:nvPr/>
        </p:nvSpPr>
        <p:spPr>
          <a:xfrm>
            <a:off x="503238" y="850083"/>
            <a:ext cx="6930834" cy="179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8" lvl="0">
              <a:spcAft>
                <a:spcPts val="1000"/>
              </a:spcAft>
              <a:buSzPts val="1000"/>
            </a:pPr>
            <a:r>
              <a:rPr lang="en-US" sz="16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GROUP DISCUSSION </a:t>
            </a:r>
          </a:p>
          <a:p>
            <a:pPr marL="7938" indent="0">
              <a:spcAft>
                <a:spcPts val="1000"/>
              </a:spcAft>
              <a:buSzPts val="1000"/>
              <a:buFont typeface="Arial"/>
              <a:buNone/>
            </a:pPr>
            <a:r>
              <a:rPr lang="en-US" sz="16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in small groups and discuss:</a:t>
            </a:r>
          </a:p>
          <a:p>
            <a:pPr marL="273050" lvl="1" indent="-273050">
              <a:spcAft>
                <a:spcPts val="8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is a healthy lifestyle?</a:t>
            </a:r>
          </a:p>
          <a:p>
            <a:pPr marL="273050" lvl="1" indent="-273050">
              <a:spcAft>
                <a:spcPts val="8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 you like living in the city or in the countryside? Why?</a:t>
            </a:r>
          </a:p>
          <a:p>
            <a:pPr marL="273050" lvl="1" indent="-273050">
              <a:spcAft>
                <a:spcPts val="8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activities do you do every day?</a:t>
            </a:r>
            <a:endParaRPr lang="en-US" sz="1600" b="1" kern="100" dirty="0">
              <a:solidFill>
                <a:srgbClr val="01A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DF7280-2AD8-E84D-3C92-ED17CA9EA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2030" y="2857456"/>
            <a:ext cx="2614866" cy="20376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EFB6916-61FD-B70E-5EE7-D6F3F1C6E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38" y="2857544"/>
            <a:ext cx="2614866" cy="20375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5F89541-A803-C1F6-1583-DB9B135C90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0822" y="2859587"/>
            <a:ext cx="2614866" cy="2035474"/>
          </a:xfrm>
          <a:prstGeom prst="rect">
            <a:avLst/>
          </a:prstGeom>
        </p:spPr>
      </p:pic>
      <p:sp>
        <p:nvSpPr>
          <p:cNvPr id="11" name="Google Shape;187;p11">
            <a:extLst>
              <a:ext uri="{FF2B5EF4-FFF2-40B4-BE49-F238E27FC236}">
                <a16:creationId xmlns:a16="http://schemas.microsoft.com/office/drawing/2014/main" id="{4BBF3996-7FC6-4E20-6230-0E43C485E070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LIFESTYLES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52452144-34F1-F860-F0B4-731F3180E2B1}"/>
              </a:ext>
            </a:extLst>
          </p:cNvPr>
          <p:cNvSpPr/>
          <p:nvPr/>
        </p:nvSpPr>
        <p:spPr>
          <a:xfrm>
            <a:off x="506794" y="1335379"/>
            <a:ext cx="4244594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tlCol="0" anchor="t"/>
          <a:lstStyle/>
          <a:p>
            <a:pPr marL="7938" indent="-7938">
              <a:buSzPts val="1000"/>
              <a:tabLst>
                <a:tab pos="1371600" algn="l"/>
              </a:tabLst>
            </a:pPr>
            <a:r>
              <a:rPr lang="en-US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CHECK YOUR LEARNING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4607433-035C-1CE2-4913-3B956A95D11D}"/>
              </a:ext>
            </a:extLst>
          </p:cNvPr>
          <p:cNvGrpSpPr/>
          <p:nvPr/>
        </p:nvGrpSpPr>
        <p:grpSpPr>
          <a:xfrm>
            <a:off x="643168" y="1428531"/>
            <a:ext cx="440025" cy="440025"/>
            <a:chOff x="643168" y="1325164"/>
            <a:chExt cx="440025" cy="440025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474B5E05-871F-37F2-380A-9819175FDB9D}"/>
                </a:ext>
              </a:extLst>
            </p:cNvPr>
            <p:cNvSpPr/>
            <p:nvPr/>
          </p:nvSpPr>
          <p:spPr>
            <a:xfrm>
              <a:off x="643168" y="1325164"/>
              <a:ext cx="440025" cy="440025"/>
            </a:xfrm>
            <a:prstGeom prst="ellipse">
              <a:avLst/>
            </a:prstGeom>
            <a:solidFill>
              <a:srgbClr val="FDC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DF919047-FD9E-F0C5-7199-193B0A592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900" y="1403527"/>
              <a:ext cx="312782" cy="312782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B64FEF0-1245-0424-D9DF-594036AE6AB6}"/>
              </a:ext>
            </a:extLst>
          </p:cNvPr>
          <p:cNvSpPr txBox="1"/>
          <p:nvPr/>
        </p:nvSpPr>
        <p:spPr>
          <a:xfrm>
            <a:off x="738017" y="2071416"/>
            <a:ext cx="3654596" cy="2403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lvl="1" indent="-176213">
              <a:lnSpc>
                <a:spcPct val="110000"/>
              </a:lnSpc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sentences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your lifestyle.</a:t>
            </a:r>
          </a:p>
          <a:p>
            <a:pPr marL="179388" lvl="1" indent="-176213">
              <a:lnSpc>
                <a:spcPct val="110000"/>
              </a:lnSpc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Describe if it is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busy, peaceful, or active.</a:t>
            </a:r>
          </a:p>
          <a:p>
            <a:pPr marL="179388" lvl="1" indent="-176213">
              <a:lnSpc>
                <a:spcPct val="110000"/>
              </a:lnSpc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 them in the class chat.</a:t>
            </a:r>
          </a:p>
          <a:p>
            <a:pPr marL="3175" lvl="1">
              <a:lnSpc>
                <a:spcPct val="110000"/>
              </a:lnSpc>
              <a:spcAft>
                <a:spcPts val="600"/>
              </a:spcAft>
              <a:buClr>
                <a:srgbClr val="FDC212"/>
              </a:buClr>
              <a:buSzPct val="100000"/>
              <a:tabLst>
                <a:tab pos="1371600" algn="l"/>
              </a:tabLst>
            </a:pP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179388" lvl="1" indent="-176213">
              <a:lnSpc>
                <a:spcPct val="110000"/>
              </a:lnSpc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5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have a busy lifestyle because I work and study every day.</a:t>
            </a:r>
          </a:p>
          <a:p>
            <a:pPr marL="179388" lvl="1" indent="-176213">
              <a:lnSpc>
                <a:spcPct val="110000"/>
              </a:lnSpc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5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enjoy an active lifestyle because I love playing sports and going for walks.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5C717D-E089-A4FD-56D4-EAD94CFB0B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38" r="8338"/>
          <a:stretch/>
        </p:blipFill>
        <p:spPr>
          <a:xfrm>
            <a:off x="4572001" y="1335379"/>
            <a:ext cx="4571998" cy="365804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85CF54D6-661B-19CD-4A59-D5504390E56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TALKING ABOUT LIFESTYLES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821</Words>
  <Application>Microsoft Office PowerPoint</Application>
  <PresentationFormat>Presentación en pantalla (16:10)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Graphik Regular</vt:lpstr>
      <vt:lpstr>Calibri</vt:lpstr>
      <vt:lpstr>Arial</vt:lpstr>
      <vt:lpstr>Aptos</vt:lpstr>
      <vt:lpstr>Times New Roman</vt:lpstr>
      <vt:lpstr>Graphik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about lifestyles</dc:title>
  <dc:creator>URSULA HUAMANI</dc:creator>
  <cp:lastModifiedBy>Eduardo Enrique Haro Yanqui</cp:lastModifiedBy>
  <cp:revision>46</cp:revision>
  <cp:lastPrinted>2025-03-12T20:11:11Z</cp:lastPrinted>
  <dcterms:created xsi:type="dcterms:W3CDTF">2025-02-24T14:13:59Z</dcterms:created>
  <dcterms:modified xsi:type="dcterms:W3CDTF">2025-03-28T21:31:52Z</dcterms:modified>
</cp:coreProperties>
</file>